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jW9FudBU9lQFeUcURzNAkTMf5F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905589-B117-44D0-A46E-F1E6928DD0AC}">
  <a:tblStyle styleId="{B6905589-B117-44D0-A46E-F1E6928DD0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1082397e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108239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1082397e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1082397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1082397e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31082397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0f868c6f4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0f868c6f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0f868c6f4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0f868c6f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1082397e1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1082397e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0f868c6f4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0f868c6f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0f868c6f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0f868c6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0f868c6f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0f868c6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0f868c6f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0f868c6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0f868c6f4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0f868c6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0f868c6f4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0f868c6f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0f868c6f4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0f868c6f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0f868c6f4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0f868c6f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9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2284050" y="4742500"/>
            <a:ext cx="65796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41790"/>
              <a:buFont typeface="Arial"/>
              <a:buNone/>
            </a:pPr>
            <a:r>
              <a:rPr lang="en-US"/>
              <a:t>Team 10: Smart Irrigation System</a:t>
            </a:r>
            <a:br>
              <a:rPr lang="en-US"/>
            </a:br>
            <a:endParaRPr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Team members: Matthew Eisen, Xavier Garza, Jack Hwang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Sponsor: Dr. John Lusher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TA: Eric Robles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1082397e1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Firmware Subsystem</a:t>
            </a:r>
            <a:endParaRPr/>
          </a:p>
        </p:txBody>
      </p:sp>
      <p:sp>
        <p:nvSpPr>
          <p:cNvPr id="132" name="Google Shape;132;g231082397e1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Accomplishments: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Taking manual inputs from operator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Connecting to local WiFi networks to read local time and forecast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Designing an internal clock to record time since last rainfall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Developing algorithm for “smart” mode (see next slide)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1082397e1_0_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Firmware Subsystem (Algorithm)</a:t>
            </a:r>
            <a:endParaRPr/>
          </a:p>
        </p:txBody>
      </p:sp>
      <p:sp>
        <p:nvSpPr>
          <p:cNvPr id="138" name="Google Shape;138;g231082397e1_0_1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x4</a:t>
            </a:r>
            <a:endParaRPr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31082397e1_0_12"/>
          <p:cNvSpPr/>
          <p:nvPr/>
        </p:nvSpPr>
        <p:spPr>
          <a:xfrm>
            <a:off x="476250" y="2076450"/>
            <a:ext cx="1104900" cy="803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Days Since Last Rain</a:t>
            </a:r>
            <a:endParaRPr/>
          </a:p>
        </p:txBody>
      </p:sp>
      <p:sp>
        <p:nvSpPr>
          <p:cNvPr id="140" name="Google Shape;140;g231082397e1_0_12"/>
          <p:cNvSpPr/>
          <p:nvPr/>
        </p:nvSpPr>
        <p:spPr>
          <a:xfrm>
            <a:off x="1952625" y="2076450"/>
            <a:ext cx="1104900" cy="803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Inches of Rain in Soil</a:t>
            </a:r>
            <a:endParaRPr/>
          </a:p>
        </p:txBody>
      </p:sp>
      <p:sp>
        <p:nvSpPr>
          <p:cNvPr id="141" name="Google Shape;141;g231082397e1_0_12"/>
          <p:cNvSpPr/>
          <p:nvPr/>
        </p:nvSpPr>
        <p:spPr>
          <a:xfrm>
            <a:off x="5872175" y="2076450"/>
            <a:ext cx="1104900" cy="8037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Day Forecast</a:t>
            </a:r>
            <a:endParaRPr/>
          </a:p>
        </p:txBody>
      </p:sp>
      <p:sp>
        <p:nvSpPr>
          <p:cNvPr id="142" name="Google Shape;142;g231082397e1_0_12"/>
          <p:cNvSpPr/>
          <p:nvPr/>
        </p:nvSpPr>
        <p:spPr>
          <a:xfrm>
            <a:off x="4162425" y="3305175"/>
            <a:ext cx="752400" cy="619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 1 Rain</a:t>
            </a:r>
            <a:endParaRPr/>
          </a:p>
        </p:txBody>
      </p:sp>
      <p:sp>
        <p:nvSpPr>
          <p:cNvPr id="143" name="Google Shape;143;g231082397e1_0_12"/>
          <p:cNvSpPr/>
          <p:nvPr/>
        </p:nvSpPr>
        <p:spPr>
          <a:xfrm>
            <a:off x="5134075" y="3305175"/>
            <a:ext cx="752400" cy="619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 2 Rain</a:t>
            </a:r>
            <a:endParaRPr/>
          </a:p>
        </p:txBody>
      </p:sp>
      <p:sp>
        <p:nvSpPr>
          <p:cNvPr id="144" name="Google Shape;144;g231082397e1_0_12"/>
          <p:cNvSpPr/>
          <p:nvPr/>
        </p:nvSpPr>
        <p:spPr>
          <a:xfrm>
            <a:off x="6048413" y="3305175"/>
            <a:ext cx="752400" cy="619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 3 Rain</a:t>
            </a:r>
            <a:endParaRPr/>
          </a:p>
        </p:txBody>
      </p:sp>
      <p:sp>
        <p:nvSpPr>
          <p:cNvPr id="145" name="Google Shape;145;g231082397e1_0_12"/>
          <p:cNvSpPr/>
          <p:nvPr/>
        </p:nvSpPr>
        <p:spPr>
          <a:xfrm>
            <a:off x="6962775" y="3305175"/>
            <a:ext cx="752400" cy="619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 4 Rain</a:t>
            </a:r>
            <a:endParaRPr/>
          </a:p>
        </p:txBody>
      </p:sp>
      <p:sp>
        <p:nvSpPr>
          <p:cNvPr id="146" name="Google Shape;146;g231082397e1_0_12"/>
          <p:cNvSpPr/>
          <p:nvPr/>
        </p:nvSpPr>
        <p:spPr>
          <a:xfrm>
            <a:off x="7934400" y="3305175"/>
            <a:ext cx="752400" cy="619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 5 Rain</a:t>
            </a:r>
            <a:endParaRPr/>
          </a:p>
        </p:txBody>
      </p:sp>
      <p:cxnSp>
        <p:nvCxnSpPr>
          <p:cNvPr id="147" name="Google Shape;147;g231082397e1_0_12"/>
          <p:cNvCxnSpPr/>
          <p:nvPr/>
        </p:nvCxnSpPr>
        <p:spPr>
          <a:xfrm flipH="1">
            <a:off x="4934250" y="2819400"/>
            <a:ext cx="799800" cy="3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g231082397e1_0_12"/>
          <p:cNvCxnSpPr/>
          <p:nvPr/>
        </p:nvCxnSpPr>
        <p:spPr>
          <a:xfrm>
            <a:off x="7115200" y="2783100"/>
            <a:ext cx="710100" cy="4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g231082397e1_0_12"/>
          <p:cNvCxnSpPr/>
          <p:nvPr/>
        </p:nvCxnSpPr>
        <p:spPr>
          <a:xfrm flipH="1">
            <a:off x="5562750" y="2955400"/>
            <a:ext cx="45720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g231082397e1_0_12"/>
          <p:cNvCxnSpPr/>
          <p:nvPr/>
        </p:nvCxnSpPr>
        <p:spPr>
          <a:xfrm>
            <a:off x="6919750" y="2986863"/>
            <a:ext cx="319200" cy="2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g231082397e1_0_12"/>
          <p:cNvCxnSpPr>
            <a:endCxn id="144" idx="0"/>
          </p:cNvCxnSpPr>
          <p:nvPr/>
        </p:nvCxnSpPr>
        <p:spPr>
          <a:xfrm flipH="1">
            <a:off x="6424613" y="2952675"/>
            <a:ext cx="33300" cy="3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g231082397e1_0_12"/>
          <p:cNvSpPr/>
          <p:nvPr/>
        </p:nvSpPr>
        <p:spPr>
          <a:xfrm>
            <a:off x="5872175" y="4248150"/>
            <a:ext cx="1104900" cy="803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Weighted Forecast</a:t>
            </a:r>
            <a:endParaRPr/>
          </a:p>
        </p:txBody>
      </p:sp>
      <p:cxnSp>
        <p:nvCxnSpPr>
          <p:cNvPr id="153" name="Google Shape;153;g231082397e1_0_12"/>
          <p:cNvCxnSpPr>
            <a:stCxn id="144" idx="2"/>
          </p:cNvCxnSpPr>
          <p:nvPr/>
        </p:nvCxnSpPr>
        <p:spPr>
          <a:xfrm flipH="1">
            <a:off x="6408113" y="3924375"/>
            <a:ext cx="1650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g231082397e1_0_12"/>
          <p:cNvCxnSpPr/>
          <p:nvPr/>
        </p:nvCxnSpPr>
        <p:spPr>
          <a:xfrm flipH="1">
            <a:off x="7115200" y="4021350"/>
            <a:ext cx="799800" cy="3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g231082397e1_0_12"/>
          <p:cNvCxnSpPr/>
          <p:nvPr/>
        </p:nvCxnSpPr>
        <p:spPr>
          <a:xfrm>
            <a:off x="5631750" y="3944200"/>
            <a:ext cx="319200" cy="2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g231082397e1_0_12"/>
          <p:cNvCxnSpPr/>
          <p:nvPr/>
        </p:nvCxnSpPr>
        <p:spPr>
          <a:xfrm>
            <a:off x="4914825" y="3945725"/>
            <a:ext cx="710100" cy="4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g231082397e1_0_12"/>
          <p:cNvCxnSpPr/>
          <p:nvPr/>
        </p:nvCxnSpPr>
        <p:spPr>
          <a:xfrm flipH="1">
            <a:off x="6781750" y="3950525"/>
            <a:ext cx="45720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g231082397e1_0_12"/>
          <p:cNvSpPr txBox="1"/>
          <p:nvPr/>
        </p:nvSpPr>
        <p:spPr>
          <a:xfrm>
            <a:off x="5200675" y="3958575"/>
            <a:ext cx="3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x4</a:t>
            </a:r>
            <a:endParaRPr sz="800"/>
          </a:p>
        </p:txBody>
      </p:sp>
      <p:sp>
        <p:nvSpPr>
          <p:cNvPr id="159" name="Google Shape;159;g231082397e1_0_12"/>
          <p:cNvSpPr txBox="1"/>
          <p:nvPr/>
        </p:nvSpPr>
        <p:spPr>
          <a:xfrm>
            <a:off x="5731788" y="3889575"/>
            <a:ext cx="3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x3</a:t>
            </a:r>
            <a:endParaRPr sz="800"/>
          </a:p>
        </p:txBody>
      </p:sp>
      <p:sp>
        <p:nvSpPr>
          <p:cNvPr id="160" name="Google Shape;160;g231082397e1_0_12"/>
          <p:cNvSpPr txBox="1"/>
          <p:nvPr/>
        </p:nvSpPr>
        <p:spPr>
          <a:xfrm>
            <a:off x="6457925" y="3933875"/>
            <a:ext cx="3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x2</a:t>
            </a:r>
            <a:endParaRPr sz="800"/>
          </a:p>
        </p:txBody>
      </p:sp>
      <p:sp>
        <p:nvSpPr>
          <p:cNvPr id="161" name="Google Shape;161;g231082397e1_0_12"/>
          <p:cNvSpPr txBox="1"/>
          <p:nvPr/>
        </p:nvSpPr>
        <p:spPr>
          <a:xfrm>
            <a:off x="7019925" y="3958575"/>
            <a:ext cx="45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x0.75</a:t>
            </a:r>
            <a:endParaRPr sz="800"/>
          </a:p>
        </p:txBody>
      </p:sp>
      <p:sp>
        <p:nvSpPr>
          <p:cNvPr id="162" name="Google Shape;162;g231082397e1_0_12"/>
          <p:cNvSpPr txBox="1"/>
          <p:nvPr/>
        </p:nvSpPr>
        <p:spPr>
          <a:xfrm>
            <a:off x="7715175" y="4066050"/>
            <a:ext cx="45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x0.25</a:t>
            </a:r>
            <a:endParaRPr sz="800"/>
          </a:p>
        </p:txBody>
      </p:sp>
      <p:sp>
        <p:nvSpPr>
          <p:cNvPr id="163" name="Google Shape;163;g231082397e1_0_12"/>
          <p:cNvSpPr/>
          <p:nvPr/>
        </p:nvSpPr>
        <p:spPr>
          <a:xfrm>
            <a:off x="1981250" y="3212925"/>
            <a:ext cx="1104900" cy="803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Soil Saturation %</a:t>
            </a:r>
            <a:endParaRPr/>
          </a:p>
        </p:txBody>
      </p:sp>
      <p:sp>
        <p:nvSpPr>
          <p:cNvPr id="164" name="Google Shape;164;g231082397e1_0_12"/>
          <p:cNvSpPr/>
          <p:nvPr/>
        </p:nvSpPr>
        <p:spPr>
          <a:xfrm>
            <a:off x="476250" y="3212925"/>
            <a:ext cx="1104900" cy="803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Weighted Days</a:t>
            </a:r>
            <a:endParaRPr/>
          </a:p>
        </p:txBody>
      </p:sp>
      <p:cxnSp>
        <p:nvCxnSpPr>
          <p:cNvPr id="165" name="Google Shape;165;g231082397e1_0_12"/>
          <p:cNvCxnSpPr>
            <a:stCxn id="140" idx="2"/>
          </p:cNvCxnSpPr>
          <p:nvPr/>
        </p:nvCxnSpPr>
        <p:spPr>
          <a:xfrm>
            <a:off x="2505075" y="2880150"/>
            <a:ext cx="12000" cy="2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g231082397e1_0_12"/>
          <p:cNvCxnSpPr>
            <a:stCxn id="139" idx="2"/>
          </p:cNvCxnSpPr>
          <p:nvPr/>
        </p:nvCxnSpPr>
        <p:spPr>
          <a:xfrm flipH="1">
            <a:off x="1011900" y="2880150"/>
            <a:ext cx="16800" cy="2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g231082397e1_0_12"/>
          <p:cNvSpPr txBox="1"/>
          <p:nvPr/>
        </p:nvSpPr>
        <p:spPr>
          <a:xfrm>
            <a:off x="1028700" y="2892638"/>
            <a:ext cx="38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x0.1</a:t>
            </a:r>
            <a:endParaRPr sz="800"/>
          </a:p>
        </p:txBody>
      </p:sp>
      <p:sp>
        <p:nvSpPr>
          <p:cNvPr id="168" name="Google Shape;168;g231082397e1_0_12"/>
          <p:cNvSpPr/>
          <p:nvPr/>
        </p:nvSpPr>
        <p:spPr>
          <a:xfrm>
            <a:off x="2967013" y="4162575"/>
            <a:ext cx="1276500" cy="803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Weighted Combination</a:t>
            </a:r>
            <a:endParaRPr/>
          </a:p>
        </p:txBody>
      </p:sp>
      <p:cxnSp>
        <p:nvCxnSpPr>
          <p:cNvPr id="169" name="Google Shape;169;g231082397e1_0_12"/>
          <p:cNvCxnSpPr/>
          <p:nvPr/>
        </p:nvCxnSpPr>
        <p:spPr>
          <a:xfrm>
            <a:off x="1409775" y="4117125"/>
            <a:ext cx="14193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g231082397e1_0_12"/>
          <p:cNvCxnSpPr/>
          <p:nvPr/>
        </p:nvCxnSpPr>
        <p:spPr>
          <a:xfrm>
            <a:off x="3178963" y="3570450"/>
            <a:ext cx="357300" cy="4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g231082397e1_0_12"/>
          <p:cNvCxnSpPr/>
          <p:nvPr/>
        </p:nvCxnSpPr>
        <p:spPr>
          <a:xfrm flipH="1">
            <a:off x="4429150" y="4592850"/>
            <a:ext cx="13713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g231082397e1_0_12"/>
          <p:cNvSpPr txBox="1"/>
          <p:nvPr/>
        </p:nvSpPr>
        <p:spPr>
          <a:xfrm>
            <a:off x="4898250" y="4392175"/>
            <a:ext cx="3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x7</a:t>
            </a:r>
            <a:endParaRPr sz="800"/>
          </a:p>
        </p:txBody>
      </p:sp>
      <p:sp>
        <p:nvSpPr>
          <p:cNvPr id="173" name="Google Shape;173;g231082397e1_0_12"/>
          <p:cNvSpPr txBox="1"/>
          <p:nvPr/>
        </p:nvSpPr>
        <p:spPr>
          <a:xfrm>
            <a:off x="3333775" y="3570450"/>
            <a:ext cx="3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x2</a:t>
            </a:r>
            <a:endParaRPr sz="800"/>
          </a:p>
        </p:txBody>
      </p:sp>
      <p:sp>
        <p:nvSpPr>
          <p:cNvPr id="174" name="Google Shape;174;g231082397e1_0_12"/>
          <p:cNvSpPr txBox="1"/>
          <p:nvPr/>
        </p:nvSpPr>
        <p:spPr>
          <a:xfrm>
            <a:off x="1907375" y="4178513"/>
            <a:ext cx="3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x5</a:t>
            </a:r>
            <a:endParaRPr sz="800"/>
          </a:p>
        </p:txBody>
      </p:sp>
      <p:sp>
        <p:nvSpPr>
          <p:cNvPr id="175" name="Google Shape;175;g231082397e1_0_12"/>
          <p:cNvSpPr txBox="1"/>
          <p:nvPr/>
        </p:nvSpPr>
        <p:spPr>
          <a:xfrm>
            <a:off x="7238950" y="4482225"/>
            <a:ext cx="2564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types</a:t>
            </a:r>
            <a:r>
              <a:rPr lang="en-US" sz="1600"/>
              <a:t>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highlight>
                  <a:srgbClr val="00FFFF"/>
                </a:highlight>
              </a:rPr>
              <a:t>Float</a:t>
            </a:r>
            <a:endParaRPr sz="1600">
              <a:highlight>
                <a:srgbClr val="00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highlight>
                  <a:srgbClr val="9900FF"/>
                </a:highlight>
              </a:rPr>
              <a:t>String</a:t>
            </a:r>
            <a:endParaRPr sz="1600">
              <a:highlight>
                <a:srgbClr val="9900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highlight>
                  <a:srgbClr val="00FF00"/>
                </a:highlight>
              </a:rPr>
              <a:t>Bool</a:t>
            </a:r>
            <a:endParaRPr sz="1600">
              <a:highlight>
                <a:srgbClr val="00FF00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highlight>
                  <a:srgbClr val="FF0000"/>
                </a:highlight>
              </a:rPr>
              <a:t>Float (0-1)</a:t>
            </a:r>
            <a:endParaRPr sz="1600">
              <a:highlight>
                <a:srgbClr val="FF00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g231082397e1_0_12"/>
          <p:cNvCxnSpPr/>
          <p:nvPr/>
        </p:nvCxnSpPr>
        <p:spPr>
          <a:xfrm flipH="1">
            <a:off x="1542975" y="4648200"/>
            <a:ext cx="1266900" cy="9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g231082397e1_0_12"/>
          <p:cNvSpPr/>
          <p:nvPr/>
        </p:nvSpPr>
        <p:spPr>
          <a:xfrm>
            <a:off x="866688" y="5734050"/>
            <a:ext cx="1276500" cy="803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Combination</a:t>
            </a:r>
            <a:endParaRPr/>
          </a:p>
        </p:txBody>
      </p:sp>
      <p:sp>
        <p:nvSpPr>
          <p:cNvPr id="178" name="Google Shape;178;g231082397e1_0_12"/>
          <p:cNvSpPr txBox="1"/>
          <p:nvPr/>
        </p:nvSpPr>
        <p:spPr>
          <a:xfrm>
            <a:off x="2101500" y="5099475"/>
            <a:ext cx="55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/2.2</a:t>
            </a:r>
            <a:endParaRPr sz="800"/>
          </a:p>
        </p:txBody>
      </p:sp>
      <p:sp>
        <p:nvSpPr>
          <p:cNvPr id="179" name="Google Shape;179;g231082397e1_0_12"/>
          <p:cNvSpPr/>
          <p:nvPr/>
        </p:nvSpPr>
        <p:spPr>
          <a:xfrm>
            <a:off x="3495713" y="5099475"/>
            <a:ext cx="1276500" cy="803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Activate System</a:t>
            </a:r>
            <a:endParaRPr/>
          </a:p>
        </p:txBody>
      </p:sp>
      <p:cxnSp>
        <p:nvCxnSpPr>
          <p:cNvPr id="180" name="Google Shape;180;g231082397e1_0_12"/>
          <p:cNvCxnSpPr/>
          <p:nvPr/>
        </p:nvCxnSpPr>
        <p:spPr>
          <a:xfrm flipH="1" rot="10800000">
            <a:off x="2312300" y="5657775"/>
            <a:ext cx="11073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g231082397e1_0_12"/>
          <p:cNvSpPr/>
          <p:nvPr/>
        </p:nvSpPr>
        <p:spPr>
          <a:xfrm>
            <a:off x="3495713" y="5997825"/>
            <a:ext cx="1276500" cy="803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Not </a:t>
            </a:r>
            <a:r>
              <a:rPr lang="en-US"/>
              <a:t>Activate System</a:t>
            </a:r>
            <a:endParaRPr/>
          </a:p>
        </p:txBody>
      </p:sp>
      <p:cxnSp>
        <p:nvCxnSpPr>
          <p:cNvPr id="182" name="Google Shape;182;g231082397e1_0_12"/>
          <p:cNvCxnSpPr/>
          <p:nvPr/>
        </p:nvCxnSpPr>
        <p:spPr>
          <a:xfrm>
            <a:off x="2376050" y="6248700"/>
            <a:ext cx="1024500" cy="3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g231082397e1_0_12"/>
          <p:cNvSpPr txBox="1"/>
          <p:nvPr/>
        </p:nvSpPr>
        <p:spPr>
          <a:xfrm>
            <a:off x="2505075" y="5516988"/>
            <a:ext cx="55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if &gt;= 1</a:t>
            </a:r>
            <a:endParaRPr sz="800"/>
          </a:p>
        </p:txBody>
      </p:sp>
      <p:sp>
        <p:nvSpPr>
          <p:cNvPr id="184" name="Google Shape;184;g231082397e1_0_12"/>
          <p:cNvSpPr txBox="1"/>
          <p:nvPr/>
        </p:nvSpPr>
        <p:spPr>
          <a:xfrm>
            <a:off x="2661000" y="6164688"/>
            <a:ext cx="55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if &lt; 1</a:t>
            </a:r>
            <a:endParaRPr sz="800"/>
          </a:p>
        </p:txBody>
      </p:sp>
      <p:sp>
        <p:nvSpPr>
          <p:cNvPr id="185" name="Google Shape;185;g231082397e1_0_12"/>
          <p:cNvSpPr txBox="1"/>
          <p:nvPr/>
        </p:nvSpPr>
        <p:spPr>
          <a:xfrm>
            <a:off x="7248475" y="5748600"/>
            <a:ext cx="2233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Exception cases: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highlight>
                  <a:srgbClr val="FF0000"/>
                </a:highlight>
              </a:rPr>
              <a:t>Soil Sat. %</a:t>
            </a:r>
            <a:r>
              <a:rPr lang="en-US" sz="1600"/>
              <a:t> = 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0000"/>
                </a:highlight>
              </a:rPr>
              <a:t>Weighted Forecast</a:t>
            </a:r>
            <a:r>
              <a:rPr lang="en-US" sz="1600"/>
              <a:t> &gt;= .7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1082397e1_0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Firmware Subsystem</a:t>
            </a:r>
            <a:endParaRPr/>
          </a:p>
        </p:txBody>
      </p:sp>
      <p:pic>
        <p:nvPicPr>
          <p:cNvPr id="191" name="Google Shape;191;g231082397e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2117375"/>
            <a:ext cx="3063925" cy="47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31082397e1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925" y="2117375"/>
            <a:ext cx="6080076" cy="474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0f868c6f4_1_39"/>
          <p:cNvSpPr txBox="1"/>
          <p:nvPr>
            <p:ph type="title"/>
          </p:nvPr>
        </p:nvSpPr>
        <p:spPr>
          <a:xfrm>
            <a:off x="457200" y="62782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and Validation Status</a:t>
            </a:r>
            <a:endParaRPr/>
          </a:p>
        </p:txBody>
      </p:sp>
      <p:graphicFrame>
        <p:nvGraphicFramePr>
          <p:cNvPr id="198" name="Google Shape;198;g230f868c6f4_1_39"/>
          <p:cNvGraphicFramePr/>
          <p:nvPr/>
        </p:nvGraphicFramePr>
        <p:xfrm>
          <a:off x="278425" y="136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{B6905589-B117-44D0-A46E-F1E6928DD0AC}</a:tableStyleId>
              </a:tblPr>
              <a:tblGrid>
                <a:gridCol w="1681675"/>
                <a:gridCol w="1681675"/>
                <a:gridCol w="1681675"/>
                <a:gridCol w="1681675"/>
                <a:gridCol w="1681675"/>
              </a:tblGrid>
              <a:tr h="9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March 31st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April 7th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April 14th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April 21th</a:t>
                      </a:r>
                      <a:endParaRPr sz="2100"/>
                    </a:p>
                  </a:txBody>
                  <a:tcPr marT="91425" marB="91425" marR="91425" marL="91425"/>
                </a:tc>
              </a:tr>
              <a:tr h="157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Android App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Create home, zones, and forcast pages and </a:t>
                      </a:r>
                      <a:r>
                        <a:rPr lang="en-US" sz="1600"/>
                        <a:t>display</a:t>
                      </a:r>
                      <a:r>
                        <a:rPr lang="en-US" sz="1600"/>
                        <a:t> weather data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Complete each mode on the home page. 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Take in and display user parameters. 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Convert string user parameters to integers for MCU. Test user parameter for edge cases 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133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Hardware 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Complete design of battery charger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Simulate Power Circuit and test it on breadboard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Complete PCB Design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Successfully solder components on </a:t>
                      </a:r>
                      <a:r>
                        <a:rPr lang="en-US" sz="1600"/>
                        <a:t>perfboard</a:t>
                      </a:r>
                      <a:r>
                        <a:rPr lang="en-US" sz="1600"/>
                        <a:t> and test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133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Firmware 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Create test environment, initialize inputs and outputs, take user inputs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Complete unique operating modes, parse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time and forecast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Create automatically updating internal clock,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implement and test rain gauge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Evaluate random test cases to finalize “smart” algorithm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0f868c6f4_1_33"/>
          <p:cNvSpPr txBox="1"/>
          <p:nvPr>
            <p:ph type="title"/>
          </p:nvPr>
        </p:nvSpPr>
        <p:spPr>
          <a:xfrm>
            <a:off x="457200" y="7004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Remaining Tasks </a:t>
            </a:r>
            <a:endParaRPr/>
          </a:p>
        </p:txBody>
      </p:sp>
      <p:sp>
        <p:nvSpPr>
          <p:cNvPr id="204" name="Google Shape;204;g230f868c6f4_1_33"/>
          <p:cNvSpPr txBox="1"/>
          <p:nvPr>
            <p:ph idx="1" type="body"/>
          </p:nvPr>
        </p:nvSpPr>
        <p:spPr>
          <a:xfrm>
            <a:off x="457200" y="1344350"/>
            <a:ext cx="8229600" cy="54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403:</a:t>
            </a:r>
            <a:endParaRPr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Android app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Test edge cases for user inputs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More research on water amounts for different soil types 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Hardware 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Test power circuit through perf board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Test battery charge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Firmware 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Debug system for fluidity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Connect and test rain gauge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Finalize “smart” mode timing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1082397e1_0_68"/>
          <p:cNvSpPr txBox="1"/>
          <p:nvPr>
            <p:ph type="title"/>
          </p:nvPr>
        </p:nvSpPr>
        <p:spPr>
          <a:xfrm>
            <a:off x="457200" y="7443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210" name="Google Shape;210;g231082397e1_0_68"/>
          <p:cNvSpPr txBox="1"/>
          <p:nvPr>
            <p:ph idx="1" type="body"/>
          </p:nvPr>
        </p:nvSpPr>
        <p:spPr>
          <a:xfrm>
            <a:off x="457200" y="1390501"/>
            <a:ext cx="8229600" cy="51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404: </a:t>
            </a:r>
            <a:endParaRPr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Android app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Create manual mode functionality for all zones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Improve GUI design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Send data over bluetooth to MCU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Hardware 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Finalize PCB design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Improve power delivery to the MCU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Firmware 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Receive data from the app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Get system specific details (number of heads, water flow rate, soil absorption rate) and implement into calculations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Accommodate for individual zones having unique parameters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0f868c6f4_1_4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457200" y="8602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457200" y="1663975"/>
            <a:ext cx="8229600" cy="5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900"/>
              <a:t>Problem Statement: </a:t>
            </a:r>
            <a:endParaRPr sz="29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900"/>
              <a:t>The Smart Watering system will:</a:t>
            </a:r>
            <a:endParaRPr sz="29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63" name="Google Shape;63;p2"/>
          <p:cNvSpPr txBox="1"/>
          <p:nvPr/>
        </p:nvSpPr>
        <p:spPr>
          <a:xfrm>
            <a:off x="457200" y="2170725"/>
            <a:ext cx="5590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Traditional </a:t>
            </a:r>
            <a:r>
              <a:rPr lang="en-US" sz="2000"/>
              <a:t>sprinkler</a:t>
            </a:r>
            <a:r>
              <a:rPr lang="en-US" sz="2000"/>
              <a:t> systems often use too much water due to rain resulting in a higher water bill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They offer limited customization options, making it difficult to ensure that all areas of the yard receive the right amount of water</a:t>
            </a:r>
            <a:endParaRPr sz="2000"/>
          </a:p>
        </p:txBody>
      </p:sp>
      <p:sp>
        <p:nvSpPr>
          <p:cNvPr id="64" name="Google Shape;64;p2"/>
          <p:cNvSpPr txBox="1"/>
          <p:nvPr/>
        </p:nvSpPr>
        <p:spPr>
          <a:xfrm>
            <a:off x="457200" y="4539075"/>
            <a:ext cx="5430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Read weather data and sensor data to provide an accurate amount of water needed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Allow the user to customize </a:t>
            </a:r>
            <a:r>
              <a:rPr lang="en-US" sz="2000"/>
              <a:t>their</a:t>
            </a:r>
            <a:r>
              <a:rPr lang="en-US" sz="2000"/>
              <a:t> system according to their soil type and shade </a:t>
            </a:r>
            <a:r>
              <a:rPr lang="en-US" sz="2000"/>
              <a:t>amount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Preserve traditional functionality</a:t>
            </a:r>
            <a:endParaRPr sz="2000"/>
          </a:p>
        </p:txBody>
      </p:sp>
      <p:pic>
        <p:nvPicPr>
          <p:cNvPr id="65" name="Google Shape;6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388" y="231512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b="23612" l="26547" r="27386" t="38577"/>
          <a:stretch/>
        </p:blipFill>
        <p:spPr>
          <a:xfrm>
            <a:off x="6047400" y="4539075"/>
            <a:ext cx="1685275" cy="8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775" y="5168375"/>
            <a:ext cx="1607926" cy="16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675" y="5168374"/>
            <a:ext cx="443976" cy="67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0f868c6f4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Overview</a:t>
            </a:r>
            <a:endParaRPr/>
          </a:p>
        </p:txBody>
      </p:sp>
      <p:sp>
        <p:nvSpPr>
          <p:cNvPr id="74" name="Google Shape;74;g230f868c6f4_0_0"/>
          <p:cNvSpPr txBox="1"/>
          <p:nvPr>
            <p:ph idx="1" type="body"/>
          </p:nvPr>
        </p:nvSpPr>
        <p:spPr>
          <a:xfrm>
            <a:off x="396725" y="6980545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g230f868c6f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425" y="2061350"/>
            <a:ext cx="5138635" cy="39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0f868c6f4_0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Subsystem</a:t>
            </a:r>
            <a:endParaRPr/>
          </a:p>
        </p:txBody>
      </p:sp>
      <p:sp>
        <p:nvSpPr>
          <p:cNvPr id="81" name="Google Shape;81;g230f868c6f4_0_6"/>
          <p:cNvSpPr txBox="1"/>
          <p:nvPr>
            <p:ph idx="1" type="body"/>
          </p:nvPr>
        </p:nvSpPr>
        <p:spPr>
          <a:xfrm>
            <a:off x="299950" y="1768195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/>
              <a:t>Accomplishments:</a:t>
            </a:r>
            <a:endParaRPr sz="3000"/>
          </a:p>
          <a:p>
            <a:pPr indent="-419100" lvl="0" marL="457200" rtl="0" algn="l">
              <a:spcBef>
                <a:spcPts val="36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Simulated Power circuit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Breadboard tested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Completed PCB design for MCU, Power </a:t>
            </a:r>
            <a:r>
              <a:rPr lang="en-US" sz="3000"/>
              <a:t>(need to finalize)</a:t>
            </a:r>
            <a:r>
              <a:rPr lang="en-US" sz="3000"/>
              <a:t>, and battery charger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Completed design for the battery charger</a:t>
            </a:r>
            <a:endParaRPr sz="3000"/>
          </a:p>
        </p:txBody>
      </p:sp>
      <p:pic>
        <p:nvPicPr>
          <p:cNvPr id="82" name="Google Shape;82;g230f868c6f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725" y="4616400"/>
            <a:ext cx="1596724" cy="20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0f868c6f4_0_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Hardware Subsystem</a:t>
            </a:r>
            <a:endParaRPr/>
          </a:p>
        </p:txBody>
      </p:sp>
      <p:sp>
        <p:nvSpPr>
          <p:cNvPr id="88" name="Google Shape;88;g230f868c6f4_0_1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Simulation results:</a:t>
            </a:r>
            <a:endParaRPr sz="2600"/>
          </a:p>
        </p:txBody>
      </p:sp>
      <p:graphicFrame>
        <p:nvGraphicFramePr>
          <p:cNvPr id="89" name="Google Shape;89;g230f868c6f4_0_11"/>
          <p:cNvGraphicFramePr/>
          <p:nvPr/>
        </p:nvGraphicFramePr>
        <p:xfrm>
          <a:off x="4403075" y="301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{B6905589-B117-44D0-A46E-F1E6928DD0AC}</a:tableStyleId>
              </a:tblPr>
              <a:tblGrid>
                <a:gridCol w="1544825"/>
                <a:gridCol w="1544825"/>
                <a:gridCol w="1544825"/>
              </a:tblGrid>
              <a:tr h="34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Vin [V]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Load [mA]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Vout [V]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0" name="Google Shape;90;g230f868c6f4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75" y="2832800"/>
            <a:ext cx="4205524" cy="20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0f868c6f4_0_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Subsystem</a:t>
            </a:r>
            <a:endParaRPr/>
          </a:p>
        </p:txBody>
      </p:sp>
      <p:sp>
        <p:nvSpPr>
          <p:cNvPr id="96" name="Google Shape;96;g230f868c6f4_0_20"/>
          <p:cNvSpPr txBox="1"/>
          <p:nvPr>
            <p:ph idx="1" type="body"/>
          </p:nvPr>
        </p:nvSpPr>
        <p:spPr>
          <a:xfrm>
            <a:off x="457200" y="193592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Breadboard testing:</a:t>
            </a:r>
            <a:endParaRPr sz="2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Testing on various loads for Voltage regulator:</a:t>
            </a:r>
            <a:endParaRPr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                </a:t>
            </a:r>
            <a:endParaRPr sz="2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graphicFrame>
        <p:nvGraphicFramePr>
          <p:cNvPr id="97" name="Google Shape;97;g230f868c6f4_0_20"/>
          <p:cNvGraphicFramePr/>
          <p:nvPr/>
        </p:nvGraphicFramePr>
        <p:xfrm>
          <a:off x="457200" y="320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{B6905589-B117-44D0-A46E-F1E6928DD0AC}</a:tableStyleId>
              </a:tblPr>
              <a:tblGrid>
                <a:gridCol w="1351725"/>
                <a:gridCol w="1351725"/>
                <a:gridCol w="1351725"/>
              </a:tblGrid>
              <a:tr h="55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Vin [V]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Load [mA]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Vout [V]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3.512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3.498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3.401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82.5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3.354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3.343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8" name="Google Shape;98;g230f868c6f4_0_2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350" y="1722100"/>
            <a:ext cx="3428826" cy="2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30f868c6f4_0_2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375" y="3912749"/>
            <a:ext cx="3650799" cy="22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0f868c6f4_1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Android</a:t>
            </a:r>
            <a:r>
              <a:rPr lang="en-US"/>
              <a:t> App Subsystem </a:t>
            </a:r>
            <a:endParaRPr/>
          </a:p>
        </p:txBody>
      </p:sp>
      <p:sp>
        <p:nvSpPr>
          <p:cNvPr id="105" name="Google Shape;105;g230f868c6f4_1_6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Accomplishments:</a:t>
            </a:r>
            <a:endParaRPr sz="2900"/>
          </a:p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Takes in and </a:t>
            </a:r>
            <a:r>
              <a:rPr lang="en-US" sz="2600"/>
              <a:t>displays</a:t>
            </a:r>
            <a:r>
              <a:rPr lang="en-US" sz="2600"/>
              <a:t> user </a:t>
            </a:r>
            <a:r>
              <a:rPr lang="en-US" sz="2600"/>
              <a:t>parameters</a:t>
            </a:r>
            <a:endParaRPr sz="26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Soil type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Amount of shade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Time for simple mode deployment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Convert user parameters to integers for MCU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Displays weather data for current location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Ability disable undesired zones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Tested on real device 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0f868c6f4_1_11"/>
          <p:cNvSpPr txBox="1"/>
          <p:nvPr>
            <p:ph type="title"/>
          </p:nvPr>
        </p:nvSpPr>
        <p:spPr>
          <a:xfrm>
            <a:off x="457200" y="78765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Android App </a:t>
            </a:r>
            <a:r>
              <a:rPr lang="en-US"/>
              <a:t>Subsystem</a:t>
            </a:r>
            <a:r>
              <a:rPr lang="en-US"/>
              <a:t> </a:t>
            </a:r>
            <a:endParaRPr/>
          </a:p>
        </p:txBody>
      </p:sp>
      <p:pic>
        <p:nvPicPr>
          <p:cNvPr id="111" name="Google Shape;111;g230f868c6f4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676" y="1511014"/>
            <a:ext cx="1565326" cy="3284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30f868c6f4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126" y="1531775"/>
            <a:ext cx="1565325" cy="324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30f868c6f4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325" y="1531775"/>
            <a:ext cx="2432475" cy="32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30f868c6f4_1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25" y="4889850"/>
            <a:ext cx="2078168" cy="19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30f868c6f4_1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31" y="1476736"/>
            <a:ext cx="1565325" cy="33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0f868c6f4_1_21"/>
          <p:cNvSpPr txBox="1"/>
          <p:nvPr>
            <p:ph type="title"/>
          </p:nvPr>
        </p:nvSpPr>
        <p:spPr>
          <a:xfrm>
            <a:off x="457200" y="64680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Android App Subsystem </a:t>
            </a:r>
            <a:endParaRPr/>
          </a:p>
        </p:txBody>
      </p:sp>
      <p:pic>
        <p:nvPicPr>
          <p:cNvPr id="121" name="Google Shape;121;g230f868c6f4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25" y="1428875"/>
            <a:ext cx="1670025" cy="34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30f868c6f4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050" y="1450500"/>
            <a:ext cx="1670026" cy="341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30f868c6f4_1_21"/>
          <p:cNvPicPr preferRelativeResize="0"/>
          <p:nvPr/>
        </p:nvPicPr>
        <p:blipFill rotWithShape="1">
          <a:blip r:embed="rId5">
            <a:alphaModFix/>
          </a:blip>
          <a:srcRect b="2419" l="0" r="0" t="0"/>
          <a:stretch/>
        </p:blipFill>
        <p:spPr>
          <a:xfrm>
            <a:off x="3755000" y="1450500"/>
            <a:ext cx="1670026" cy="341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30f868c6f4_1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9961" y="1425500"/>
            <a:ext cx="1670025" cy="34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30f868c6f4_1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4899" y="1462152"/>
            <a:ext cx="1618225" cy="33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30f868c6f4_1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275" y="4960425"/>
            <a:ext cx="2004774" cy="18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